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0"/>
            <a:ext cx="7772400" cy="1470025"/>
          </a:xfrm>
        </p:spPr>
        <p:txBody>
          <a:bodyPr>
            <a:normAutofit/>
          </a:bodyPr>
          <a:lstStyle/>
          <a:p>
            <a:r>
              <a:rPr lang="en-US" sz="3200" b="1" dirty="0" smtClean="0">
                <a:solidFill>
                  <a:srgbClr val="FF0000"/>
                </a:solidFill>
                <a:latin typeface="Times New Roman" pitchFamily="18" charset="0"/>
                <a:cs typeface="Times New Roman" pitchFamily="18" charset="0"/>
              </a:rPr>
              <a:t>Reception and Institutionalization of English in India</a:t>
            </a:r>
            <a:endParaRPr lang="en-US" sz="3200" b="1" dirty="0">
              <a:solidFill>
                <a:srgbClr val="FF0000"/>
              </a:solidFill>
              <a:latin typeface="Times New Roman" pitchFamily="18" charset="0"/>
              <a:cs typeface="Times New Roman" pitchFamily="18" charset="0"/>
            </a:endParaRPr>
          </a:p>
        </p:txBody>
      </p:sp>
      <p:sp>
        <p:nvSpPr>
          <p:cNvPr id="3" name="Subtitle 2"/>
          <p:cNvSpPr>
            <a:spLocks noGrp="1"/>
          </p:cNvSpPr>
          <p:nvPr>
            <p:ph type="subTitle" idx="1"/>
          </p:nvPr>
        </p:nvSpPr>
        <p:spPr>
          <a:xfrm>
            <a:off x="1371600" y="3200400"/>
            <a:ext cx="6400800" cy="1752600"/>
          </a:xfrm>
        </p:spPr>
        <p:txBody>
          <a:bodyPr>
            <a:normAutofit fontScale="92500" lnSpcReduction="10000"/>
          </a:bodyPr>
          <a:lstStyle/>
          <a:p>
            <a:pPr>
              <a:lnSpc>
                <a:spcPct val="110000"/>
              </a:lnSpc>
            </a:pPr>
            <a:r>
              <a:rPr lang="en-US" sz="2400" b="1" dirty="0" smtClean="0">
                <a:solidFill>
                  <a:schemeClr val="tx2"/>
                </a:solidFill>
                <a:latin typeface="Times New Roman" pitchFamily="18" charset="0"/>
                <a:cs typeface="Times New Roman" pitchFamily="18" charset="0"/>
              </a:rPr>
              <a:t>Dr. P. </a:t>
            </a:r>
            <a:r>
              <a:rPr lang="en-US" sz="2400" b="1" dirty="0" err="1" smtClean="0">
                <a:solidFill>
                  <a:schemeClr val="tx2"/>
                </a:solidFill>
                <a:latin typeface="Times New Roman" pitchFamily="18" charset="0"/>
                <a:cs typeface="Times New Roman" pitchFamily="18" charset="0"/>
              </a:rPr>
              <a:t>Muralidhar</a:t>
            </a:r>
            <a:r>
              <a:rPr lang="en-US" sz="2400" b="1" dirty="0" smtClean="0">
                <a:solidFill>
                  <a:schemeClr val="tx2"/>
                </a:solidFill>
                <a:latin typeface="Times New Roman" pitchFamily="18" charset="0"/>
                <a:cs typeface="Times New Roman" pitchFamily="18" charset="0"/>
              </a:rPr>
              <a:t> Sharma</a:t>
            </a:r>
          </a:p>
          <a:p>
            <a:pPr>
              <a:lnSpc>
                <a:spcPct val="110000"/>
              </a:lnSpc>
            </a:pPr>
            <a:r>
              <a:rPr lang="en-US" sz="2400" b="1" dirty="0" smtClean="0">
                <a:solidFill>
                  <a:schemeClr val="tx2"/>
                </a:solidFill>
                <a:latin typeface="Times New Roman" pitchFamily="18" charset="0"/>
                <a:cs typeface="Times New Roman" pitchFamily="18" charset="0"/>
              </a:rPr>
              <a:t>Assistant Professor</a:t>
            </a:r>
          </a:p>
          <a:p>
            <a:pPr>
              <a:lnSpc>
                <a:spcPct val="110000"/>
              </a:lnSpc>
            </a:pPr>
            <a:r>
              <a:rPr lang="en-US" sz="2400" b="1" dirty="0" smtClean="0">
                <a:solidFill>
                  <a:schemeClr val="tx2"/>
                </a:solidFill>
                <a:latin typeface="Times New Roman" pitchFamily="18" charset="0"/>
                <a:cs typeface="Times New Roman" pitchFamily="18" charset="0"/>
              </a:rPr>
              <a:t>School of English </a:t>
            </a:r>
          </a:p>
          <a:p>
            <a:pPr>
              <a:lnSpc>
                <a:spcPct val="110000"/>
              </a:lnSpc>
            </a:pPr>
            <a:r>
              <a:rPr lang="en-US" sz="2400" b="1" dirty="0" err="1" smtClean="0">
                <a:solidFill>
                  <a:schemeClr val="tx2"/>
                </a:solidFill>
                <a:latin typeface="Times New Roman" pitchFamily="18" charset="0"/>
                <a:cs typeface="Times New Roman" pitchFamily="18" charset="0"/>
              </a:rPr>
              <a:t>Gangadhar</a:t>
            </a:r>
            <a:r>
              <a:rPr lang="en-US" sz="2400" b="1" dirty="0" smtClean="0">
                <a:solidFill>
                  <a:schemeClr val="tx2"/>
                </a:solidFill>
                <a:latin typeface="Times New Roman" pitchFamily="18" charset="0"/>
                <a:cs typeface="Times New Roman" pitchFamily="18" charset="0"/>
              </a:rPr>
              <a:t> </a:t>
            </a:r>
            <a:r>
              <a:rPr lang="en-US" sz="2400" b="1" dirty="0" err="1" smtClean="0">
                <a:solidFill>
                  <a:schemeClr val="tx2"/>
                </a:solidFill>
                <a:latin typeface="Times New Roman" pitchFamily="18" charset="0"/>
                <a:cs typeface="Times New Roman" pitchFamily="18" charset="0"/>
              </a:rPr>
              <a:t>Meher</a:t>
            </a:r>
            <a:r>
              <a:rPr lang="en-US" sz="2400" b="1" dirty="0" smtClean="0">
                <a:solidFill>
                  <a:schemeClr val="tx2"/>
                </a:solidFill>
                <a:latin typeface="Times New Roman" pitchFamily="18" charset="0"/>
                <a:cs typeface="Times New Roman" pitchFamily="18" charset="0"/>
              </a:rPr>
              <a:t> University, </a:t>
            </a:r>
            <a:r>
              <a:rPr lang="en-US" sz="2400" b="1" dirty="0" err="1" smtClean="0">
                <a:solidFill>
                  <a:schemeClr val="tx2"/>
                </a:solidFill>
                <a:latin typeface="Times New Roman" pitchFamily="18" charset="0"/>
                <a:cs typeface="Times New Roman" pitchFamily="18" charset="0"/>
              </a:rPr>
              <a:t>Sambalpur</a:t>
            </a:r>
            <a:r>
              <a:rPr lang="en-US" sz="2400" b="1" dirty="0" smtClean="0">
                <a:solidFill>
                  <a:schemeClr val="tx2"/>
                </a:solidFill>
                <a:latin typeface="Times New Roman" pitchFamily="18" charset="0"/>
                <a:cs typeface="Times New Roman" pitchFamily="18" charset="0"/>
              </a:rPr>
              <a:t> </a:t>
            </a:r>
            <a:endParaRPr lang="en-US" sz="2400" b="1" dirty="0">
              <a:solidFill>
                <a:schemeClr val="tx2"/>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FF0000"/>
                </a:solidFill>
                <a:latin typeface="Times New Roman" pitchFamily="18" charset="0"/>
                <a:cs typeface="Times New Roman" pitchFamily="18" charset="0"/>
              </a:rPr>
              <a:t>Introduction</a:t>
            </a:r>
            <a:endParaRPr lang="en-US" sz="32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a:lnSpc>
                <a:spcPct val="160000"/>
              </a:lnSpc>
              <a:buFont typeface="Wingdings" pitchFamily="2" charset="2"/>
              <a:buChar char="Ø"/>
            </a:pPr>
            <a:r>
              <a:rPr lang="en-US" sz="2400" dirty="0" smtClean="0">
                <a:latin typeface="Times New Roman" pitchFamily="18" charset="0"/>
                <a:cs typeface="Times New Roman" pitchFamily="18" charset="0"/>
              </a:rPr>
              <a:t>Complex history embedded in colonial ideological framework</a:t>
            </a:r>
          </a:p>
          <a:p>
            <a:pPr>
              <a:lnSpc>
                <a:spcPct val="160000"/>
              </a:lnSpc>
              <a:buFont typeface="Wingdings" pitchFamily="2" charset="2"/>
              <a:buChar char="Ø"/>
            </a:pPr>
            <a:r>
              <a:rPr lang="en-US" sz="2400" dirty="0" smtClean="0">
                <a:latin typeface="Times New Roman" pitchFamily="18" charset="0"/>
                <a:cs typeface="Times New Roman" pitchFamily="18" charset="0"/>
              </a:rPr>
              <a:t>Varied cultural responses</a:t>
            </a:r>
          </a:p>
          <a:p>
            <a:pPr>
              <a:lnSpc>
                <a:spcPct val="160000"/>
              </a:lnSpc>
              <a:buFont typeface="Wingdings" pitchFamily="2" charset="2"/>
              <a:buChar char="Ø"/>
            </a:pPr>
            <a:r>
              <a:rPr lang="en-US" sz="2400" dirty="0" smtClean="0">
                <a:latin typeface="Times New Roman" pitchFamily="18" charset="0"/>
                <a:cs typeface="Times New Roman" pitchFamily="18" charset="0"/>
              </a:rPr>
              <a:t>Our implicated-</a:t>
            </a:r>
            <a:r>
              <a:rPr lang="en-US" sz="2400" dirty="0" err="1" smtClean="0">
                <a:latin typeface="Times New Roman" pitchFamily="18" charset="0"/>
                <a:cs typeface="Times New Roman" pitchFamily="18" charset="0"/>
              </a:rPr>
              <a:t>ness</a:t>
            </a:r>
            <a:r>
              <a:rPr lang="en-US" sz="2400" dirty="0" smtClean="0">
                <a:latin typeface="Times New Roman" pitchFamily="18" charset="0"/>
                <a:cs typeface="Times New Roman" pitchFamily="18" charset="0"/>
              </a:rPr>
              <a:t> in the process</a:t>
            </a:r>
          </a:p>
          <a:p>
            <a:pPr>
              <a:lnSpc>
                <a:spcPct val="160000"/>
              </a:lnSpc>
              <a:buFont typeface="Wingdings" pitchFamily="2" charset="2"/>
              <a:buChar char="Ø"/>
            </a:pPr>
            <a:r>
              <a:rPr lang="en-US" sz="2400" dirty="0" smtClean="0">
                <a:latin typeface="Times New Roman" pitchFamily="18" charset="0"/>
                <a:cs typeface="Times New Roman" pitchFamily="18" charset="0"/>
              </a:rPr>
              <a:t>English as a language of power</a:t>
            </a:r>
          </a:p>
          <a:p>
            <a:pPr>
              <a:lnSpc>
                <a:spcPct val="160000"/>
              </a:lnSpc>
              <a:buFont typeface="Wingdings" pitchFamily="2" charset="2"/>
              <a:buChar char="Ø"/>
            </a:pPr>
            <a:r>
              <a:rPr lang="en-US" sz="2400" dirty="0" smtClean="0">
                <a:latin typeface="Times New Roman" pitchFamily="18" charset="0"/>
                <a:cs typeface="Times New Roman" pitchFamily="18" charset="0"/>
              </a:rPr>
              <a:t>Notion of </a:t>
            </a:r>
            <a:r>
              <a:rPr lang="en-US" sz="2400" dirty="0" err="1" smtClean="0">
                <a:latin typeface="Times New Roman" pitchFamily="18" charset="0"/>
                <a:cs typeface="Times New Roman" pitchFamily="18" charset="0"/>
              </a:rPr>
              <a:t>civilizational</a:t>
            </a:r>
            <a:r>
              <a:rPr lang="en-US" sz="2400" dirty="0" smtClean="0">
                <a:latin typeface="Times New Roman" pitchFamily="18" charset="0"/>
                <a:cs typeface="Times New Roman" pitchFamily="18" charset="0"/>
              </a:rPr>
              <a:t>/cultural progress</a:t>
            </a:r>
          </a:p>
          <a:p>
            <a:pPr>
              <a:lnSpc>
                <a:spcPct val="160000"/>
              </a:lnSpc>
              <a:buFont typeface="Wingdings" pitchFamily="2" charset="2"/>
              <a:buChar char="Ø"/>
            </a:pPr>
            <a:r>
              <a:rPr lang="en-US" sz="2400" dirty="0" err="1" smtClean="0">
                <a:latin typeface="Times New Roman" pitchFamily="18" charset="0"/>
                <a:cs typeface="Times New Roman" pitchFamily="18" charset="0"/>
              </a:rPr>
              <a:t>Disciplinarity</a:t>
            </a:r>
            <a:r>
              <a:rPr lang="en-US" sz="2400" dirty="0" smtClean="0">
                <a:latin typeface="Times New Roman" pitchFamily="18" charset="0"/>
                <a:cs typeface="Times New Roman" pitchFamily="18" charset="0"/>
              </a:rPr>
              <a:t> of English</a:t>
            </a:r>
          </a:p>
          <a:p>
            <a:pPr>
              <a:lnSpc>
                <a:spcPct val="160000"/>
              </a:lnSpc>
              <a:buFont typeface="Wingdings" pitchFamily="2" charset="2"/>
              <a:buChar char="Ø"/>
            </a:pPr>
            <a:r>
              <a:rPr lang="en-US" sz="2400" dirty="0" smtClean="0">
                <a:latin typeface="Times New Roman" pitchFamily="18" charset="0"/>
                <a:cs typeface="Times New Roman" pitchFamily="18" charset="0"/>
              </a:rPr>
              <a:t>Critical assessment of our roles as students of English</a:t>
            </a:r>
          </a:p>
          <a:p>
            <a:pPr>
              <a:lnSpc>
                <a:spcPct val="160000"/>
              </a:lnSpc>
              <a:buFont typeface="Wingdings" pitchFamily="2" charset="2"/>
              <a:buChar char="Ø"/>
            </a:pPr>
            <a:r>
              <a:rPr lang="en-US" sz="2400" dirty="0" err="1" smtClean="0">
                <a:latin typeface="Times New Roman" pitchFamily="18" charset="0"/>
                <a:cs typeface="Times New Roman" pitchFamily="18" charset="0"/>
              </a:rPr>
              <a:t>Textuality</a:t>
            </a:r>
            <a:r>
              <a:rPr lang="en-US" sz="2400" dirty="0" smtClean="0">
                <a:latin typeface="Times New Roman" pitchFamily="18" charset="0"/>
                <a:cs typeface="Times New Roman" pitchFamily="18" charset="0"/>
              </a:rPr>
              <a:t> of ‘English’</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FF0000"/>
                </a:solidFill>
                <a:latin typeface="Times New Roman" pitchFamily="18" charset="0"/>
                <a:cs typeface="Times New Roman" pitchFamily="18" charset="0"/>
              </a:rPr>
              <a:t>Texts and Documents Predating Macaulay’s ‘Minute’</a:t>
            </a:r>
            <a:endParaRPr lang="en-US" sz="32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nSpc>
                <a:spcPct val="120000"/>
              </a:lnSpc>
              <a:buFont typeface="Wingdings" pitchFamily="2" charset="2"/>
              <a:buChar char="Ø"/>
            </a:pPr>
            <a:r>
              <a:rPr lang="en-US" sz="2400" dirty="0" smtClean="0">
                <a:latin typeface="Times New Roman" pitchFamily="18" charset="0"/>
                <a:cs typeface="Times New Roman" pitchFamily="18" charset="0"/>
              </a:rPr>
              <a:t>Charles Grant- “Observations on the State of Society among the Asiatic Subjects of Great Britain”  (1792)</a:t>
            </a:r>
          </a:p>
          <a:p>
            <a:pPr marL="971550" lvl="1" indent="-514350">
              <a:lnSpc>
                <a:spcPct val="120000"/>
              </a:lnSpc>
              <a:buAutoNum type="romanLcPeriod"/>
            </a:pPr>
            <a:r>
              <a:rPr lang="en-US" sz="2000" dirty="0" smtClean="0">
                <a:latin typeface="Times New Roman" pitchFamily="18" charset="0"/>
                <a:cs typeface="Times New Roman" pitchFamily="18" charset="0"/>
              </a:rPr>
              <a:t>English education as a means of cultural </a:t>
            </a:r>
            <a:r>
              <a:rPr lang="en-US" sz="2000" dirty="0" smtClean="0">
                <a:latin typeface="Times New Roman" pitchFamily="18" charset="0"/>
                <a:cs typeface="Times New Roman" pitchFamily="18" charset="0"/>
              </a:rPr>
              <a:t>refinement</a:t>
            </a:r>
          </a:p>
          <a:p>
            <a:pPr marL="971550" lvl="1" indent="-514350">
              <a:lnSpc>
                <a:spcPct val="120000"/>
              </a:lnSpc>
              <a:buAutoNum type="romanLcPeriod"/>
            </a:pPr>
            <a:r>
              <a:rPr lang="en-US" sz="2000" dirty="0" smtClean="0">
                <a:latin typeface="Times New Roman" pitchFamily="18" charset="0"/>
                <a:cs typeface="Times New Roman" pitchFamily="18" charset="0"/>
              </a:rPr>
              <a:t>Conversion to Christianity</a:t>
            </a:r>
            <a:endParaRPr lang="en-US" sz="2000" dirty="0" smtClean="0">
              <a:latin typeface="Times New Roman" pitchFamily="18" charset="0"/>
              <a:cs typeface="Times New Roman" pitchFamily="18" charset="0"/>
            </a:endParaRPr>
          </a:p>
          <a:p>
            <a:pPr marL="971550" lvl="1" indent="-514350">
              <a:lnSpc>
                <a:spcPct val="120000"/>
              </a:lnSpc>
              <a:buAutoNum type="romanLcPeriod"/>
            </a:pPr>
            <a:r>
              <a:rPr lang="en-US" sz="2000" dirty="0" smtClean="0">
                <a:latin typeface="Times New Roman" pitchFamily="18" charset="0"/>
                <a:cs typeface="Times New Roman" pitchFamily="18" charset="0"/>
              </a:rPr>
              <a:t>Window on the world</a:t>
            </a:r>
          </a:p>
          <a:p>
            <a:pPr>
              <a:lnSpc>
                <a:spcPct val="120000"/>
              </a:lnSpc>
              <a:buFont typeface="Wingdings" pitchFamily="2" charset="2"/>
              <a:buChar char="Ø"/>
            </a:pPr>
            <a:r>
              <a:rPr lang="en-US" sz="2400" dirty="0" smtClean="0">
                <a:latin typeface="Times New Roman" pitchFamily="18" charset="0"/>
                <a:cs typeface="Times New Roman" pitchFamily="18" charset="0"/>
              </a:rPr>
              <a:t>Dean Mahomet- </a:t>
            </a:r>
            <a:r>
              <a:rPr lang="en-US" sz="2400" i="1" dirty="0" smtClean="0">
                <a:latin typeface="Times New Roman" pitchFamily="18" charset="0"/>
                <a:cs typeface="Times New Roman" pitchFamily="18" charset="0"/>
              </a:rPr>
              <a:t>Travels </a:t>
            </a:r>
            <a:r>
              <a:rPr lang="en-US" sz="2400" dirty="0" smtClean="0">
                <a:latin typeface="Times New Roman" pitchFamily="18" charset="0"/>
                <a:cs typeface="Times New Roman" pitchFamily="18" charset="0"/>
              </a:rPr>
              <a:t>(1793-94)</a:t>
            </a:r>
          </a:p>
          <a:p>
            <a:pPr marL="971550" lvl="1" indent="-514350">
              <a:lnSpc>
                <a:spcPct val="120000"/>
              </a:lnSpc>
              <a:buAutoNum type="romanLcPeriod"/>
            </a:pPr>
            <a:r>
              <a:rPr lang="en-US" sz="2000" smtClean="0">
                <a:latin typeface="Times New Roman" pitchFamily="18" charset="0"/>
                <a:cs typeface="Times New Roman" pitchFamily="18" charset="0"/>
              </a:rPr>
              <a:t>First </a:t>
            </a:r>
            <a:r>
              <a:rPr lang="en-US" sz="2000" smtClean="0">
                <a:latin typeface="Times New Roman" pitchFamily="18" charset="0"/>
                <a:cs typeface="Times New Roman" pitchFamily="18" charset="0"/>
              </a:rPr>
              <a:t>Indian author </a:t>
            </a:r>
            <a:r>
              <a:rPr lang="en-US" sz="2000" dirty="0" smtClean="0">
                <a:latin typeface="Times New Roman" pitchFamily="18" charset="0"/>
                <a:cs typeface="Times New Roman" pitchFamily="18" charset="0"/>
              </a:rPr>
              <a:t>to write a book in English</a:t>
            </a:r>
          </a:p>
          <a:p>
            <a:pPr marL="971550" lvl="1" indent="-514350">
              <a:lnSpc>
                <a:spcPct val="120000"/>
              </a:lnSpc>
              <a:buAutoNum type="romanLcPeriod"/>
            </a:pPr>
            <a:r>
              <a:rPr lang="en-US" sz="2000" dirty="0" smtClean="0">
                <a:latin typeface="Times New Roman" pitchFamily="18" charset="0"/>
                <a:cs typeface="Times New Roman" pitchFamily="18" charset="0"/>
              </a:rPr>
              <a:t>Language and genre</a:t>
            </a:r>
          </a:p>
          <a:p>
            <a:pPr marL="971550" lvl="1" indent="-514350">
              <a:lnSpc>
                <a:spcPct val="120000"/>
              </a:lnSpc>
              <a:buAutoNum type="romanLcPeriod"/>
            </a:pPr>
            <a:r>
              <a:rPr lang="en-US" sz="2000" dirty="0" smtClean="0">
                <a:latin typeface="Times New Roman" pitchFamily="18" charset="0"/>
                <a:cs typeface="Times New Roman" pitchFamily="18" charset="0"/>
              </a:rPr>
              <a:t>Professed submissiveness</a:t>
            </a:r>
          </a:p>
          <a:p>
            <a:pPr marL="971550" lvl="1" indent="-514350">
              <a:lnSpc>
                <a:spcPct val="120000"/>
              </a:lnSpc>
              <a:buAutoNum type="romanLcPeriod"/>
            </a:pPr>
            <a:r>
              <a:rPr lang="en-US" sz="2000" dirty="0" smtClean="0">
                <a:latin typeface="Times New Roman" pitchFamily="18" charset="0"/>
                <a:cs typeface="Times New Roman" pitchFamily="18" charset="0"/>
              </a:rPr>
              <a:t>Constructed humility</a:t>
            </a:r>
          </a:p>
          <a:p>
            <a:pPr>
              <a:buNone/>
            </a:pP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410200"/>
          </a:xfrm>
        </p:spPr>
        <p:txBody>
          <a:bodyPr>
            <a:normAutofit/>
          </a:bodyPr>
          <a:lstStyle/>
          <a:p>
            <a:pPr>
              <a:lnSpc>
                <a:spcPct val="110000"/>
              </a:lnSpc>
              <a:buFont typeface="Wingdings" pitchFamily="2" charset="2"/>
              <a:buChar char="Ø"/>
            </a:pPr>
            <a:r>
              <a:rPr lang="en-US" sz="2400" dirty="0" err="1" smtClean="0">
                <a:latin typeface="Times New Roman" pitchFamily="18" charset="0"/>
                <a:cs typeface="Times New Roman" pitchFamily="18" charset="0"/>
              </a:rPr>
              <a:t>Vennelakunty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Soob</a:t>
            </a:r>
            <a:r>
              <a:rPr lang="en-US" sz="2400" dirty="0" smtClean="0">
                <a:latin typeface="Times New Roman" pitchFamily="18" charset="0"/>
                <a:cs typeface="Times New Roman" pitchFamily="18" charset="0"/>
              </a:rPr>
              <a:t> Row- Letter to the Madras Schoolbook Society (1820)</a:t>
            </a:r>
          </a:p>
          <a:p>
            <a:pPr marL="971550" lvl="1" indent="-514350">
              <a:lnSpc>
                <a:spcPct val="110000"/>
              </a:lnSpc>
              <a:buAutoNum type="romanLcPeriod"/>
            </a:pPr>
            <a:r>
              <a:rPr lang="en-US" sz="2000" dirty="0" smtClean="0">
                <a:latin typeface="Times New Roman" pitchFamily="18" charset="0"/>
                <a:cs typeface="Times New Roman" pitchFamily="18" charset="0"/>
              </a:rPr>
              <a:t>English education</a:t>
            </a:r>
          </a:p>
          <a:p>
            <a:pPr marL="971550" lvl="1" indent="-514350">
              <a:lnSpc>
                <a:spcPct val="110000"/>
              </a:lnSpc>
              <a:buAutoNum type="romanLcPeriod"/>
            </a:pPr>
            <a:r>
              <a:rPr lang="en-US" sz="2000" dirty="0" smtClean="0">
                <a:latin typeface="Times New Roman" pitchFamily="18" charset="0"/>
                <a:cs typeface="Times New Roman" pitchFamily="18" charset="0"/>
              </a:rPr>
              <a:t>Reformation of pedagogy</a:t>
            </a:r>
          </a:p>
          <a:p>
            <a:pPr marL="571500" indent="-514350">
              <a:lnSpc>
                <a:spcPct val="110000"/>
              </a:lnSpc>
              <a:buFont typeface="Wingdings" pitchFamily="2" charset="2"/>
              <a:buChar char="Ø"/>
            </a:pPr>
            <a:r>
              <a:rPr lang="en-US" sz="2400" dirty="0" smtClean="0">
                <a:latin typeface="Times New Roman" pitchFamily="18" charset="0"/>
                <a:cs typeface="Times New Roman" pitchFamily="18" charset="0"/>
              </a:rPr>
              <a:t>Raja Ram </a:t>
            </a:r>
            <a:r>
              <a:rPr lang="en-US" sz="2400" dirty="0" err="1" smtClean="0">
                <a:latin typeface="Times New Roman" pitchFamily="18" charset="0"/>
                <a:cs typeface="Times New Roman" pitchFamily="18" charset="0"/>
              </a:rPr>
              <a:t>Mohun</a:t>
            </a:r>
            <a:r>
              <a:rPr lang="en-US" sz="2400" dirty="0" smtClean="0">
                <a:latin typeface="Times New Roman" pitchFamily="18" charset="0"/>
                <a:cs typeface="Times New Roman" pitchFamily="18" charset="0"/>
              </a:rPr>
              <a:t> Roy- Letter to Lord Amherst (1823)</a:t>
            </a:r>
          </a:p>
          <a:p>
            <a:pPr marL="971550" lvl="1" indent="-514350">
              <a:lnSpc>
                <a:spcPct val="110000"/>
              </a:lnSpc>
              <a:buAutoNum type="romanLcPeriod"/>
            </a:pPr>
            <a:r>
              <a:rPr lang="en-US" sz="2000" dirty="0" smtClean="0">
                <a:latin typeface="Times New Roman" pitchFamily="18" charset="0"/>
                <a:cs typeface="Times New Roman" pitchFamily="18" charset="0"/>
              </a:rPr>
              <a:t>Sanskrit vs. English education</a:t>
            </a:r>
          </a:p>
          <a:p>
            <a:pPr marL="971550" lvl="1" indent="-514350">
              <a:lnSpc>
                <a:spcPct val="110000"/>
              </a:lnSpc>
              <a:buAutoNum type="romanLcPeriod"/>
            </a:pPr>
            <a:r>
              <a:rPr lang="en-US" sz="2000" dirty="0" smtClean="0">
                <a:latin typeface="Times New Roman" pitchFamily="18" charset="0"/>
                <a:cs typeface="Times New Roman" pitchFamily="18" charset="0"/>
              </a:rPr>
              <a:t>Sanskrit as obsolete, pedantic</a:t>
            </a:r>
          </a:p>
          <a:p>
            <a:pPr marL="971550" lvl="1" indent="-514350">
              <a:lnSpc>
                <a:spcPct val="110000"/>
              </a:lnSpc>
              <a:buAutoNum type="romanLcPeriod"/>
            </a:pPr>
            <a:r>
              <a:rPr lang="en-US" sz="2000" dirty="0" smtClean="0">
                <a:latin typeface="Times New Roman" pitchFamily="18" charset="0"/>
                <a:cs typeface="Times New Roman" pitchFamily="18" charset="0"/>
              </a:rPr>
              <a:t>‘Liberal and enlightened’ system of education</a:t>
            </a:r>
          </a:p>
          <a:p>
            <a:pPr marL="971550" lvl="1" indent="-514350">
              <a:lnSpc>
                <a:spcPct val="110000"/>
              </a:lnSpc>
              <a:buAutoNum type="romanLcPeriod"/>
            </a:pPr>
            <a:r>
              <a:rPr lang="en-US" sz="2000" dirty="0" smtClean="0">
                <a:latin typeface="Times New Roman" pitchFamily="18" charset="0"/>
                <a:cs typeface="Times New Roman" pitchFamily="18" charset="0"/>
              </a:rPr>
              <a:t>‘Modern European Sciences’</a:t>
            </a:r>
          </a:p>
          <a:p>
            <a:pPr marL="571500" indent="-514350">
              <a:lnSpc>
                <a:spcPct val="110000"/>
              </a:lnSpc>
              <a:buFont typeface="Wingdings" pitchFamily="2" charset="2"/>
              <a:buChar char="Ø"/>
            </a:pPr>
            <a:r>
              <a:rPr lang="en-US" sz="2400" dirty="0" smtClean="0">
                <a:latin typeface="Times New Roman" pitchFamily="18" charset="0"/>
                <a:cs typeface="Times New Roman" pitchFamily="18" charset="0"/>
              </a:rPr>
              <a:t>H.L.V. </a:t>
            </a:r>
            <a:r>
              <a:rPr lang="en-US" sz="2400" dirty="0" err="1" smtClean="0">
                <a:latin typeface="Times New Roman" pitchFamily="18" charset="0"/>
                <a:cs typeface="Times New Roman" pitchFamily="18" charset="0"/>
              </a:rPr>
              <a:t>Derozio</a:t>
            </a:r>
            <a:r>
              <a:rPr lang="en-US" sz="2400" dirty="0" smtClean="0">
                <a:latin typeface="Times New Roman" pitchFamily="18" charset="0"/>
                <a:cs typeface="Times New Roman" pitchFamily="18" charset="0"/>
              </a:rPr>
              <a:t>- ‘Young Bengal’ Movement (1831)</a:t>
            </a:r>
          </a:p>
          <a:p>
            <a:pPr marL="971550" lvl="1" indent="-514350">
              <a:lnSpc>
                <a:spcPct val="110000"/>
              </a:lnSpc>
              <a:buAutoNum type="romanLcPeriod"/>
            </a:pPr>
            <a:r>
              <a:rPr lang="en-US" sz="2000" dirty="0" smtClean="0">
                <a:latin typeface="Times New Roman" pitchFamily="18" charset="0"/>
                <a:cs typeface="Times New Roman" pitchFamily="18" charset="0"/>
              </a:rPr>
              <a:t>Thorough westernization</a:t>
            </a:r>
          </a:p>
          <a:p>
            <a:pPr marL="971550" lvl="1" indent="-514350">
              <a:lnSpc>
                <a:spcPct val="110000"/>
              </a:lnSpc>
              <a:buAutoNum type="romanLcPeriod"/>
            </a:pPr>
            <a:r>
              <a:rPr lang="en-US" sz="2000" dirty="0" smtClean="0">
                <a:latin typeface="Times New Roman" pitchFamily="18" charset="0"/>
                <a:cs typeface="Times New Roman" pitchFamily="18" charset="0"/>
              </a:rPr>
              <a:t>Promotion of English through his students at Hindu College, Calcutta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FF0000"/>
                </a:solidFill>
                <a:latin typeface="Times New Roman" pitchFamily="18" charset="0"/>
                <a:cs typeface="Times New Roman" pitchFamily="18" charset="0"/>
              </a:rPr>
              <a:t>T.B. Macaulay- “Minute” on Indian Education (1835)</a:t>
            </a:r>
            <a:endParaRPr lang="en-US" sz="32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Ø"/>
            </a:pPr>
            <a:r>
              <a:rPr lang="en-US" sz="2400" dirty="0" smtClean="0">
                <a:latin typeface="Times New Roman" pitchFamily="18" charset="0"/>
                <a:cs typeface="Times New Roman" pitchFamily="18" charset="0"/>
              </a:rPr>
              <a:t>Prompted by the </a:t>
            </a:r>
            <a:r>
              <a:rPr lang="en-US" sz="2400" dirty="0" err="1" smtClean="0">
                <a:latin typeface="Times New Roman" pitchFamily="18" charset="0"/>
                <a:cs typeface="Times New Roman" pitchFamily="18" charset="0"/>
              </a:rPr>
              <a:t>favourable</a:t>
            </a:r>
            <a:r>
              <a:rPr lang="en-US" sz="2400" dirty="0" smtClean="0">
                <a:latin typeface="Times New Roman" pitchFamily="18" charset="0"/>
                <a:cs typeface="Times New Roman" pitchFamily="18" charset="0"/>
              </a:rPr>
              <a:t> reaction of Indian intelligentsia</a:t>
            </a:r>
          </a:p>
          <a:p>
            <a:pPr>
              <a:buFont typeface="Wingdings" pitchFamily="2" charset="2"/>
              <a:buChar char="Ø"/>
            </a:pPr>
            <a:r>
              <a:rPr lang="en-US" sz="2400" dirty="0" err="1" smtClean="0">
                <a:latin typeface="Times New Roman" pitchFamily="18" charset="0"/>
                <a:cs typeface="Times New Roman" pitchFamily="18" charset="0"/>
              </a:rPr>
              <a:t>Anglicists</a:t>
            </a:r>
            <a:r>
              <a:rPr lang="en-US" sz="2400" dirty="0" smtClean="0">
                <a:latin typeface="Times New Roman" pitchFamily="18" charset="0"/>
                <a:cs typeface="Times New Roman" pitchFamily="18" charset="0"/>
              </a:rPr>
              <a:t> vs. </a:t>
            </a:r>
            <a:r>
              <a:rPr lang="en-US" sz="2400" dirty="0" err="1" smtClean="0">
                <a:latin typeface="Times New Roman" pitchFamily="18" charset="0"/>
                <a:cs typeface="Times New Roman" pitchFamily="18" charset="0"/>
              </a:rPr>
              <a:t>Orientalists</a:t>
            </a:r>
            <a:endParaRPr lang="en-US" sz="2400" dirty="0" smtClean="0">
              <a:latin typeface="Times New Roman" pitchFamily="18" charset="0"/>
              <a:cs typeface="Times New Roman" pitchFamily="18" charset="0"/>
            </a:endParaRPr>
          </a:p>
          <a:p>
            <a:pPr>
              <a:buFont typeface="Wingdings" pitchFamily="2" charset="2"/>
              <a:buChar char="Ø"/>
            </a:pPr>
            <a:r>
              <a:rPr lang="en-US" sz="2400" dirty="0" smtClean="0">
                <a:latin typeface="Times New Roman" pitchFamily="18" charset="0"/>
                <a:cs typeface="Times New Roman" pitchFamily="18" charset="0"/>
              </a:rPr>
              <a:t>‘Mystical’ East and ‘Rational’ West</a:t>
            </a:r>
          </a:p>
          <a:p>
            <a:pPr lvl="1" algn="just">
              <a:buNone/>
            </a:pPr>
            <a:r>
              <a:rPr lang="en-US" sz="2000" dirty="0" smtClean="0"/>
              <a:t>“</a:t>
            </a:r>
            <a:r>
              <a:rPr lang="en-US" sz="2000" dirty="0" smtClean="0">
                <a:latin typeface="Times New Roman" pitchFamily="18" charset="0"/>
                <a:cs typeface="Times New Roman" pitchFamily="18" charset="0"/>
              </a:rPr>
              <a:t>dialects commonly spoken among the natives of this part of India contain neither literary nor scientific information”, and as “so poor and rude that, until they are enriched from some other quarter, it will not be easy to translate any valuable work into them…a single shelf of a good European library was worth the whole native literature of India and Arabia”</a:t>
            </a:r>
          </a:p>
          <a:p>
            <a:pPr>
              <a:buFont typeface="Wingdings" pitchFamily="2" charset="2"/>
              <a:buChar char="Ø"/>
            </a:pPr>
            <a:r>
              <a:rPr lang="en-US" sz="2400" dirty="0" smtClean="0">
                <a:latin typeface="Times New Roman" pitchFamily="18" charset="0"/>
                <a:cs typeface="Times New Roman" pitchFamily="18" charset="0"/>
              </a:rPr>
              <a:t>Hybrid middle men</a:t>
            </a:r>
          </a:p>
          <a:p>
            <a:pPr lvl="1" algn="just">
              <a:buNone/>
            </a:pPr>
            <a:r>
              <a:rPr lang="en-US" sz="2200" dirty="0" smtClean="0">
                <a:latin typeface="Times New Roman" pitchFamily="18" charset="0"/>
                <a:cs typeface="Times New Roman" pitchFamily="18" charset="0"/>
              </a:rPr>
              <a:t>“a class who may be interpreters between us and the million whom we govern—a class of people Indian in blood and </a:t>
            </a:r>
            <a:r>
              <a:rPr lang="en-US" sz="2200" dirty="0" err="1" smtClean="0">
                <a:latin typeface="Times New Roman" pitchFamily="18" charset="0"/>
                <a:cs typeface="Times New Roman" pitchFamily="18" charset="0"/>
              </a:rPr>
              <a:t>colour</a:t>
            </a:r>
            <a:r>
              <a:rPr lang="en-US" sz="2200" dirty="0" smtClean="0">
                <a:latin typeface="Times New Roman" pitchFamily="18" charset="0"/>
                <a:cs typeface="Times New Roman" pitchFamily="18" charset="0"/>
              </a:rPr>
              <a:t>, but English in tastes, in opinions, in morals and in intellect”</a:t>
            </a:r>
          </a:p>
          <a:p>
            <a:pPr>
              <a:buFont typeface="Wingdings" pitchFamily="2" charset="2"/>
              <a:buChar char="Ø"/>
            </a:pPr>
            <a:r>
              <a:rPr lang="en-US" sz="2400" dirty="0" smtClean="0">
                <a:latin typeface="Times New Roman" pitchFamily="18" charset="0"/>
                <a:cs typeface="Times New Roman" pitchFamily="18" charset="0"/>
              </a:rPr>
              <a:t>Modernization of vernaculars</a:t>
            </a:r>
          </a:p>
          <a:p>
            <a:pPr>
              <a:buNone/>
            </a:pP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FF0000"/>
                </a:solidFill>
                <a:latin typeface="Times New Roman" pitchFamily="18" charset="0"/>
                <a:cs typeface="Times New Roman" pitchFamily="18" charset="0"/>
              </a:rPr>
              <a:t>English and Vernacular Modernity</a:t>
            </a:r>
            <a:endParaRPr lang="en-US" sz="32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Font typeface="Wingdings" pitchFamily="2" charset="2"/>
              <a:buChar char="Ø"/>
            </a:pPr>
            <a:r>
              <a:rPr lang="en-US" sz="2400" dirty="0" smtClean="0">
                <a:latin typeface="Times New Roman" pitchFamily="18" charset="0"/>
                <a:cs typeface="Times New Roman" pitchFamily="18" charset="0"/>
              </a:rPr>
              <a:t>O </a:t>
            </a:r>
            <a:r>
              <a:rPr lang="en-US" sz="2400" dirty="0" err="1" smtClean="0">
                <a:latin typeface="Times New Roman" pitchFamily="18" charset="0"/>
                <a:cs typeface="Times New Roman" pitchFamily="18" charset="0"/>
              </a:rPr>
              <a:t>Chandu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Menon</a:t>
            </a:r>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Indulekha</a:t>
            </a:r>
            <a:r>
              <a:rPr lang="en-US" sz="2400" i="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(1889</a:t>
            </a:r>
            <a:r>
              <a:rPr lang="en-US" sz="2400" dirty="0" smtClean="0">
                <a:latin typeface="Times New Roman" pitchFamily="18" charset="0"/>
                <a:cs typeface="Times New Roman" pitchFamily="18" charset="0"/>
              </a:rPr>
              <a:t>)</a:t>
            </a:r>
          </a:p>
          <a:p>
            <a:pPr>
              <a:buFont typeface="Wingdings" pitchFamily="2" charset="2"/>
              <a:buChar char="Ø"/>
            </a:pPr>
            <a:endParaRPr lang="en-US" sz="2400" dirty="0" smtClean="0">
              <a:latin typeface="Times New Roman" pitchFamily="18" charset="0"/>
              <a:cs typeface="Times New Roman" pitchFamily="18" charset="0"/>
            </a:endParaRPr>
          </a:p>
          <a:p>
            <a:pPr>
              <a:buFont typeface="Wingdings" pitchFamily="2" charset="2"/>
              <a:buChar char="Ø"/>
            </a:pPr>
            <a:endParaRPr lang="en-US" sz="2400" dirty="0" smtClean="0">
              <a:latin typeface="Times New Roman" pitchFamily="18" charset="0"/>
              <a:cs typeface="Times New Roman" pitchFamily="18" charset="0"/>
            </a:endParaRPr>
          </a:p>
          <a:p>
            <a:pPr lvl="1">
              <a:lnSpc>
                <a:spcPct val="150000"/>
              </a:lnSpc>
              <a:buNone/>
            </a:pPr>
            <a:r>
              <a:rPr lang="en-US" sz="2000" dirty="0" err="1" smtClean="0">
                <a:latin typeface="Times New Roman" pitchFamily="18" charset="0"/>
                <a:cs typeface="Times New Roman" pitchFamily="18" charset="0"/>
              </a:rPr>
              <a:t>i</a:t>
            </a:r>
            <a:r>
              <a:rPr lang="en-US" sz="2000" dirty="0" smtClean="0">
                <a:latin typeface="Times New Roman" pitchFamily="18" charset="0"/>
                <a:cs typeface="Times New Roman" pitchFamily="18" charset="0"/>
              </a:rPr>
              <a:t>. Novel </a:t>
            </a:r>
            <a:r>
              <a:rPr lang="en-US" sz="2000" dirty="0" smtClean="0">
                <a:latin typeface="Times New Roman" pitchFamily="18" charset="0"/>
                <a:cs typeface="Times New Roman" pitchFamily="18" charset="0"/>
              </a:rPr>
              <a:t>in the ‘English’ fashion</a:t>
            </a:r>
          </a:p>
          <a:p>
            <a:pPr lvl="1">
              <a:lnSpc>
                <a:spcPct val="150000"/>
              </a:lnSpc>
              <a:buNone/>
            </a:pPr>
            <a:r>
              <a:rPr lang="en-US" sz="2000" dirty="0" smtClean="0">
                <a:latin typeface="Times New Roman" pitchFamily="18" charset="0"/>
                <a:cs typeface="Times New Roman" pitchFamily="18" charset="0"/>
              </a:rPr>
              <a:t>ii. English </a:t>
            </a:r>
            <a:r>
              <a:rPr lang="en-US" sz="2000" dirty="0" smtClean="0">
                <a:latin typeface="Times New Roman" pitchFamily="18" charset="0"/>
                <a:cs typeface="Times New Roman" pitchFamily="18" charset="0"/>
              </a:rPr>
              <a:t>educated Nair woman</a:t>
            </a:r>
          </a:p>
          <a:p>
            <a:pPr lvl="1">
              <a:lnSpc>
                <a:spcPct val="150000"/>
              </a:lnSpc>
              <a:buNone/>
            </a:pPr>
            <a:r>
              <a:rPr lang="en-US" sz="2000" dirty="0" smtClean="0">
                <a:latin typeface="Times New Roman" pitchFamily="18" charset="0"/>
                <a:cs typeface="Times New Roman" pitchFamily="18" charset="0"/>
              </a:rPr>
              <a:t>iii. Exercise </a:t>
            </a:r>
            <a:r>
              <a:rPr lang="en-US" sz="2000" dirty="0" smtClean="0">
                <a:latin typeface="Times New Roman" pitchFamily="18" charset="0"/>
                <a:cs typeface="Times New Roman" pitchFamily="18" charset="0"/>
              </a:rPr>
              <a:t>of her rationality</a:t>
            </a:r>
          </a:p>
          <a:p>
            <a:pPr lvl="1">
              <a:lnSpc>
                <a:spcPct val="150000"/>
              </a:lnSpc>
              <a:buNone/>
            </a:pPr>
            <a:r>
              <a:rPr lang="en-US" sz="2000" dirty="0" smtClean="0">
                <a:latin typeface="Times New Roman" pitchFamily="18" charset="0"/>
                <a:cs typeface="Times New Roman" pitchFamily="18" charset="0"/>
              </a:rPr>
              <a:t>iv. Independent </a:t>
            </a:r>
            <a:r>
              <a:rPr lang="en-US" sz="2000" dirty="0" smtClean="0">
                <a:latin typeface="Times New Roman" pitchFamily="18" charset="0"/>
                <a:cs typeface="Times New Roman" pitchFamily="18" charset="0"/>
              </a:rPr>
              <a:t>choice of partner in marriage</a:t>
            </a:r>
          </a:p>
          <a:p>
            <a:pPr lvl="1">
              <a:lnSpc>
                <a:spcPct val="150000"/>
              </a:lnSpc>
              <a:buNone/>
            </a:pPr>
            <a:r>
              <a:rPr lang="en-US" sz="2000" dirty="0" smtClean="0">
                <a:latin typeface="Times New Roman" pitchFamily="18" charset="0"/>
                <a:cs typeface="Times New Roman" pitchFamily="18" charset="0"/>
              </a:rPr>
              <a:t>v. Foundations </a:t>
            </a:r>
            <a:r>
              <a:rPr lang="en-US" sz="2000" dirty="0" smtClean="0">
                <a:latin typeface="Times New Roman" pitchFamily="18" charset="0"/>
                <a:cs typeface="Times New Roman" pitchFamily="18" charset="0"/>
              </a:rPr>
              <a:t>of modern femininity</a:t>
            </a:r>
          </a:p>
          <a:p>
            <a:pPr lvl="1">
              <a:buFont typeface="Wingdings" pitchFamily="2" charset="2"/>
              <a:buChar char="Ø"/>
            </a:pPr>
            <a:endParaRPr lang="en-US" sz="2000" dirty="0">
              <a:latin typeface="Times New Roman" pitchFamily="18" charset="0"/>
              <a:cs typeface="Times New Roman" pitchFamily="18" charset="0"/>
            </a:endParaRPr>
          </a:p>
        </p:txBody>
      </p:sp>
      <p:sp>
        <p:nvSpPr>
          <p:cNvPr id="5" name="Rectangle 4"/>
          <p:cNvSpPr/>
          <p:nvPr/>
        </p:nvSpPr>
        <p:spPr>
          <a:xfrm>
            <a:off x="5943600" y="1676400"/>
            <a:ext cx="2667000" cy="3657600"/>
          </a:xfrm>
          <a:prstGeom prst="rect">
            <a:avLst/>
          </a:prstGeom>
          <a:blipFill>
            <a:blip r:embed="rId2" cstate="prin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pPr>
              <a:buFont typeface="Wingdings" pitchFamily="2" charset="2"/>
              <a:buChar char="Ø"/>
            </a:pPr>
            <a:r>
              <a:rPr lang="en-US" sz="2400" dirty="0" err="1" smtClean="0">
                <a:latin typeface="Times New Roman" pitchFamily="18" charset="0"/>
                <a:cs typeface="Times New Roman" pitchFamily="18" charset="0"/>
              </a:rPr>
              <a:t>Gurajada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Apparao</a:t>
            </a:r>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Kanyasulkam</a:t>
            </a:r>
            <a:r>
              <a:rPr lang="en-US" sz="2400" i="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(1892)</a:t>
            </a:r>
          </a:p>
          <a:p>
            <a:pPr>
              <a:buFont typeface="Wingdings" pitchFamily="2" charset="2"/>
              <a:buChar char="Ø"/>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marL="971550" lvl="1" indent="-514350">
              <a:lnSpc>
                <a:spcPct val="150000"/>
              </a:lnSpc>
              <a:buAutoNum type="romanLcPeriod"/>
            </a:pPr>
            <a:endParaRPr lang="en-US" sz="2000" dirty="0" smtClean="0">
              <a:latin typeface="Times New Roman" pitchFamily="18" charset="0"/>
              <a:cs typeface="Times New Roman" pitchFamily="18" charset="0"/>
            </a:endParaRPr>
          </a:p>
          <a:p>
            <a:pPr marL="971550" lvl="1" indent="-514350">
              <a:lnSpc>
                <a:spcPct val="150000"/>
              </a:lnSpc>
              <a:buAutoNum type="romanLcPeriod"/>
            </a:pPr>
            <a:r>
              <a:rPr lang="en-US" sz="2000" dirty="0" smtClean="0">
                <a:latin typeface="Times New Roman" pitchFamily="18" charset="0"/>
                <a:cs typeface="Times New Roman" pitchFamily="18" charset="0"/>
              </a:rPr>
              <a:t>Endorsement of European learning</a:t>
            </a:r>
          </a:p>
          <a:p>
            <a:pPr marL="971550" lvl="1" indent="-514350">
              <a:lnSpc>
                <a:spcPct val="150000"/>
              </a:lnSpc>
              <a:buAutoNum type="romanLcPeriod"/>
            </a:pPr>
            <a:r>
              <a:rPr lang="en-US" sz="2000" dirty="0" smtClean="0">
                <a:latin typeface="Times New Roman" pitchFamily="18" charset="0"/>
                <a:cs typeface="Times New Roman" pitchFamily="18" charset="0"/>
              </a:rPr>
              <a:t>Emergence of social consciousness</a:t>
            </a:r>
          </a:p>
          <a:p>
            <a:pPr marL="971550" lvl="1" indent="-514350">
              <a:lnSpc>
                <a:spcPct val="150000"/>
              </a:lnSpc>
              <a:buAutoNum type="romanLcPeriod"/>
            </a:pPr>
            <a:r>
              <a:rPr lang="en-US" sz="2000" dirty="0" err="1" smtClean="0">
                <a:latin typeface="Times New Roman" pitchFamily="18" charset="0"/>
                <a:cs typeface="Times New Roman" pitchFamily="18" charset="0"/>
              </a:rPr>
              <a:t>Girisam</a:t>
            </a:r>
            <a:r>
              <a:rPr lang="en-US" sz="2000" dirty="0" smtClean="0">
                <a:latin typeface="Times New Roman" pitchFamily="18" charset="0"/>
                <a:cs typeface="Times New Roman" pitchFamily="18" charset="0"/>
              </a:rPr>
              <a:t>, the English-speaking dandy</a:t>
            </a:r>
          </a:p>
          <a:p>
            <a:pPr marL="971550" lvl="1" indent="-514350">
              <a:lnSpc>
                <a:spcPct val="150000"/>
              </a:lnSpc>
              <a:buAutoNum type="romanLcPeriod"/>
            </a:pPr>
            <a:r>
              <a:rPr lang="en-US" sz="2000" dirty="0" smtClean="0">
                <a:latin typeface="Times New Roman" pitchFamily="18" charset="0"/>
                <a:cs typeface="Times New Roman" pitchFamily="18" charset="0"/>
              </a:rPr>
              <a:t>Stringent critique of the </a:t>
            </a:r>
            <a:r>
              <a:rPr lang="en-US" sz="2000" dirty="0" err="1" smtClean="0">
                <a:latin typeface="Times New Roman" pitchFamily="18" charset="0"/>
                <a:cs typeface="Times New Roman" pitchFamily="18" charset="0"/>
              </a:rPr>
              <a:t>civilizational</a:t>
            </a:r>
            <a:r>
              <a:rPr lang="en-US" sz="2000" dirty="0" smtClean="0">
                <a:latin typeface="Times New Roman" pitchFamily="18" charset="0"/>
                <a:cs typeface="Times New Roman" pitchFamily="18" charset="0"/>
              </a:rPr>
              <a:t> role of English</a:t>
            </a:r>
          </a:p>
          <a:p>
            <a:pPr marL="971550" lvl="1" indent="-514350">
              <a:lnSpc>
                <a:spcPct val="150000"/>
              </a:lnSpc>
              <a:buAutoNum type="romanLcPeriod"/>
            </a:pPr>
            <a:r>
              <a:rPr lang="en-US" sz="2000" dirty="0" smtClean="0">
                <a:latin typeface="Times New Roman" pitchFamily="18" charset="0"/>
                <a:cs typeface="Times New Roman" pitchFamily="18" charset="0"/>
              </a:rPr>
              <a:t>Failure of Enlightenment project</a:t>
            </a:r>
          </a:p>
          <a:p>
            <a:pPr lvl="1">
              <a:lnSpc>
                <a:spcPct val="150000"/>
              </a:lnSpc>
              <a:buNone/>
            </a:pPr>
            <a:endParaRPr lang="en-US" sz="2000" dirty="0">
              <a:latin typeface="Times New Roman" pitchFamily="18" charset="0"/>
              <a:cs typeface="Times New Roman" pitchFamily="18" charset="0"/>
            </a:endParaRPr>
          </a:p>
        </p:txBody>
      </p:sp>
      <p:sp>
        <p:nvSpPr>
          <p:cNvPr id="4" name="Rectangle 3"/>
          <p:cNvSpPr/>
          <p:nvPr/>
        </p:nvSpPr>
        <p:spPr>
          <a:xfrm>
            <a:off x="6096000" y="838200"/>
            <a:ext cx="2819400" cy="3505200"/>
          </a:xfrm>
          <a:prstGeom prst="rect">
            <a:avLst/>
          </a:prstGeom>
          <a:blipFill>
            <a:blip r:embed="rId2" cstate="prin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FF0000"/>
                </a:solidFill>
                <a:latin typeface="Times New Roman" pitchFamily="18" charset="0"/>
                <a:cs typeface="Times New Roman" pitchFamily="18" charset="0"/>
              </a:rPr>
              <a:t>Conclusion </a:t>
            </a:r>
            <a:endParaRPr lang="en-US" sz="32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Font typeface="Wingdings" pitchFamily="2" charset="2"/>
              <a:buChar char="Ø"/>
            </a:pPr>
            <a:r>
              <a:rPr lang="en-US" sz="2400" dirty="0" smtClean="0">
                <a:latin typeface="Times New Roman" pitchFamily="18" charset="0"/>
                <a:cs typeface="Times New Roman" pitchFamily="18" charset="0"/>
              </a:rPr>
              <a:t>Consolidation of power</a:t>
            </a:r>
          </a:p>
          <a:p>
            <a:pPr>
              <a:buFont typeface="Wingdings" pitchFamily="2" charset="2"/>
              <a:buChar char="Ø"/>
            </a:pPr>
            <a:r>
              <a:rPr lang="en-US" sz="2400" dirty="0" smtClean="0">
                <a:latin typeface="Times New Roman" pitchFamily="18" charset="0"/>
                <a:cs typeface="Times New Roman" pitchFamily="18" charset="0"/>
              </a:rPr>
              <a:t>“Legitimization of British rule”- </a:t>
            </a:r>
            <a:r>
              <a:rPr lang="en-US" sz="2400" dirty="0" err="1" smtClean="0">
                <a:latin typeface="Times New Roman" pitchFamily="18" charset="0"/>
                <a:cs typeface="Times New Roman" pitchFamily="18" charset="0"/>
              </a:rPr>
              <a:t>Gauri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Vishwanathan</a:t>
            </a:r>
            <a:r>
              <a:rPr lang="en-US" sz="2400"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Masks of Conquest</a:t>
            </a:r>
          </a:p>
          <a:p>
            <a:pPr>
              <a:buFont typeface="Wingdings" pitchFamily="2" charset="2"/>
              <a:buChar char="Ø"/>
            </a:pPr>
            <a:r>
              <a:rPr lang="en-US" sz="2400" dirty="0" smtClean="0">
                <a:latin typeface="Times New Roman" pitchFamily="18" charset="0"/>
                <a:cs typeface="Times New Roman" pitchFamily="18" charset="0"/>
              </a:rPr>
              <a:t>Modernization of vernaculars- Susie </a:t>
            </a:r>
            <a:r>
              <a:rPr lang="en-US" sz="2400" dirty="0" err="1" smtClean="0">
                <a:latin typeface="Times New Roman" pitchFamily="18" charset="0"/>
                <a:cs typeface="Times New Roman" pitchFamily="18" charset="0"/>
              </a:rPr>
              <a:t>Tharu</a:t>
            </a:r>
            <a:endParaRPr lang="en-US" sz="2400" dirty="0" smtClean="0">
              <a:latin typeface="Times New Roman" pitchFamily="18" charset="0"/>
              <a:cs typeface="Times New Roman" pitchFamily="18" charset="0"/>
            </a:endParaRPr>
          </a:p>
          <a:p>
            <a:pPr>
              <a:buFont typeface="Wingdings" pitchFamily="2" charset="2"/>
              <a:buChar char="Ø"/>
            </a:pPr>
            <a:r>
              <a:rPr lang="en-US" sz="2400" dirty="0" smtClean="0">
                <a:latin typeface="Times New Roman" pitchFamily="18" charset="0"/>
                <a:cs typeface="Times New Roman" pitchFamily="18" charset="0"/>
              </a:rPr>
              <a:t>Formation of the category of ‘Indian Literature’</a:t>
            </a:r>
          </a:p>
          <a:p>
            <a:pPr>
              <a:buFont typeface="Wingdings" pitchFamily="2" charset="2"/>
              <a:buChar char="Ø"/>
            </a:pPr>
            <a:r>
              <a:rPr lang="en-US" sz="2400" dirty="0" smtClean="0">
                <a:latin typeface="Times New Roman" pitchFamily="18" charset="0"/>
                <a:cs typeface="Times New Roman" pitchFamily="18" charset="0"/>
              </a:rPr>
              <a:t>Rise of the novel</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and admonitory prose</a:t>
            </a:r>
          </a:p>
          <a:p>
            <a:pPr>
              <a:buFont typeface="Wingdings" pitchFamily="2" charset="2"/>
              <a:buChar char="Ø"/>
            </a:pPr>
            <a:r>
              <a:rPr lang="en-US" sz="2400" dirty="0" smtClean="0">
                <a:latin typeface="Times New Roman" pitchFamily="18" charset="0"/>
                <a:cs typeface="Times New Roman" pitchFamily="18" charset="0"/>
              </a:rPr>
              <a:t>Colonial to Postcolonial times- ‘Adopt’, ‘Adapt’, ‘Adept’</a:t>
            </a:r>
          </a:p>
          <a:p>
            <a:pPr>
              <a:buFont typeface="Wingdings" pitchFamily="2" charset="2"/>
              <a:buChar char="Ø"/>
            </a:pPr>
            <a:r>
              <a:rPr lang="en-US" sz="2400" dirty="0" smtClean="0">
                <a:latin typeface="Times New Roman" pitchFamily="18" charset="0"/>
                <a:cs typeface="Times New Roman" pitchFamily="18" charset="0"/>
              </a:rPr>
              <a:t>Disciplinary ‘burden’ of English</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438401"/>
            <a:ext cx="8229600" cy="1905000"/>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buNone/>
            </a:pPr>
            <a:r>
              <a:rPr lang="en-US" sz="9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Thank you</a:t>
            </a:r>
            <a:endParaRPr lang="en-US" sz="9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TotalTime>
  <Words>486</Words>
  <Application>Microsoft Office PowerPoint</Application>
  <PresentationFormat>On-screen Show (4:3)</PresentationFormat>
  <Paragraphs>71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Reception and Institutionalization of English in India</vt:lpstr>
      <vt:lpstr>Introduction</vt:lpstr>
      <vt:lpstr>Texts and Documents Predating Macaulay’s ‘Minute’</vt:lpstr>
      <vt:lpstr>Slide 4</vt:lpstr>
      <vt:lpstr>T.B. Macaulay- “Minute” on Indian Education (1835)</vt:lpstr>
      <vt:lpstr>English and Vernacular Modernity</vt:lpstr>
      <vt:lpstr>Slide 7</vt:lpstr>
      <vt:lpstr>Conclusion </vt:lpstr>
      <vt:lpstr>Slide 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Reception and Institutionalization of English in India</dc:title>
  <dc:creator>P MURALIDHAR</dc:creator>
  <cp:lastModifiedBy>P MURALIDHAR</cp:lastModifiedBy>
  <cp:revision>92</cp:revision>
  <dcterms:created xsi:type="dcterms:W3CDTF">2006-08-16T00:00:00Z</dcterms:created>
  <dcterms:modified xsi:type="dcterms:W3CDTF">2023-08-06T18:28:00Z</dcterms:modified>
</cp:coreProperties>
</file>